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handoutMasterIdLst>
    <p:handoutMasterId r:id="rId35"/>
  </p:handoutMasterIdLst>
  <p:sldIdLst>
    <p:sldId id="296" r:id="rId2"/>
    <p:sldId id="257" r:id="rId3"/>
    <p:sldId id="297" r:id="rId4"/>
    <p:sldId id="298" r:id="rId5"/>
    <p:sldId id="299" r:id="rId6"/>
    <p:sldId id="294" r:id="rId7"/>
    <p:sldId id="283" r:id="rId8"/>
    <p:sldId id="258" r:id="rId9"/>
    <p:sldId id="260" r:id="rId10"/>
    <p:sldId id="261" r:id="rId11"/>
    <p:sldId id="303" r:id="rId12"/>
    <p:sldId id="262" r:id="rId13"/>
    <p:sldId id="269" r:id="rId14"/>
    <p:sldId id="265" r:id="rId15"/>
    <p:sldId id="285" r:id="rId16"/>
    <p:sldId id="286" r:id="rId17"/>
    <p:sldId id="263" r:id="rId18"/>
    <p:sldId id="290" r:id="rId19"/>
    <p:sldId id="289" r:id="rId20"/>
    <p:sldId id="266" r:id="rId21"/>
    <p:sldId id="300" r:id="rId22"/>
    <p:sldId id="302" r:id="rId23"/>
    <p:sldId id="267" r:id="rId24"/>
    <p:sldId id="268" r:id="rId25"/>
    <p:sldId id="287" r:id="rId26"/>
    <p:sldId id="293" r:id="rId27"/>
    <p:sldId id="270" r:id="rId28"/>
    <p:sldId id="272" r:id="rId29"/>
    <p:sldId id="273" r:id="rId30"/>
    <p:sldId id="295" r:id="rId31"/>
    <p:sldId id="274" r:id="rId32"/>
    <p:sldId id="277" r:id="rId33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7F138-1D55-4200-B52E-1273DD5F6DE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12C8E-7FA6-4B82-8A88-7D58CEB73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2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8F9B6-F404-4D0B-A575-614F8C60C80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1FB5C-59E8-4F7F-85F2-9A74914F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1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1FB5C-59E8-4F7F-85F2-9A74914F99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85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1FB5C-59E8-4F7F-85F2-9A74914F99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65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1FB5C-59E8-4F7F-85F2-9A74914F99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94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1FB5C-59E8-4F7F-85F2-9A74914F99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94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806-EE16-40BA-BC8A-CC9CDCDAFF5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6D82-B78B-4E6C-81C1-135EEB683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1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806-EE16-40BA-BC8A-CC9CDCDAFF5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6D82-B78B-4E6C-81C1-135EEB683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0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806-EE16-40BA-BC8A-CC9CDCDAFF5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6D82-B78B-4E6C-81C1-135EEB683B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4759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806-EE16-40BA-BC8A-CC9CDCDAFF5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6D82-B78B-4E6C-81C1-135EEB683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51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806-EE16-40BA-BC8A-CC9CDCDAFF5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6D82-B78B-4E6C-81C1-135EEB683B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3751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806-EE16-40BA-BC8A-CC9CDCDAFF5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6D82-B78B-4E6C-81C1-135EEB683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93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806-EE16-40BA-BC8A-CC9CDCDAFF5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6D82-B78B-4E6C-81C1-135EEB683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64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806-EE16-40BA-BC8A-CC9CDCDAFF5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6D82-B78B-4E6C-81C1-135EEB683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4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03429" y="5205375"/>
            <a:ext cx="1098820" cy="16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7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806-EE16-40BA-BC8A-CC9CDCDAFF5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6D82-B78B-4E6C-81C1-135EEB683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7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03429" y="5205375"/>
            <a:ext cx="1098820" cy="165262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6080501" y="2098131"/>
            <a:ext cx="15499" cy="4060556"/>
          </a:xfrm>
          <a:prstGeom prst="line">
            <a:avLst/>
          </a:prstGeom>
          <a:ln w="2857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5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806-EE16-40BA-BC8A-CC9CDCDAFF5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6D82-B78B-4E6C-81C1-135EEB683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9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806-EE16-40BA-BC8A-CC9CDCDAFF5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6D82-B78B-4E6C-81C1-135EEB683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9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806-EE16-40BA-BC8A-CC9CDCDAFF5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6D82-B78B-4E6C-81C1-135EEB683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5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806-EE16-40BA-BC8A-CC9CDCDAFF5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6D82-B78B-4E6C-81C1-135EEB683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2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3806-EE16-40BA-BC8A-CC9CDCDAFF5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6D82-B78B-4E6C-81C1-135EEB683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23806-EE16-40BA-BC8A-CC9CDCDAFF5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166D82-B78B-4E6C-81C1-135EEB683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lib.adai.washington.edu/instrument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4314" y="2834840"/>
            <a:ext cx="7766936" cy="1646302"/>
          </a:xfrm>
        </p:spPr>
        <p:txBody>
          <a:bodyPr anchor="t"/>
          <a:lstStyle/>
          <a:p>
            <a:pPr algn="ctr"/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Using Medical Necessity to Improve Client Outcomes</a:t>
            </a:r>
            <a:endParaRPr lang="en-US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582" y="1291618"/>
            <a:ext cx="4753130" cy="11970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78425" y="4598894"/>
            <a:ext cx="5199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Jason Hess, LCAC</a:t>
            </a:r>
          </a:p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Executive Director</a:t>
            </a:r>
          </a:p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Heartland RADAC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is Medical Necessity Determined?	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59416"/>
            <a:ext cx="8596668" cy="2595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Medical necessity starts with a solid assessment of an individual’s need and applying it to specific criteria designed to guide an individual into the most clinically appropriate level of care.  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90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When do we need to think about Medical Necessity?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527" y="3362667"/>
            <a:ext cx="8596668" cy="114769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All the time!!!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9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6307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Assessment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539" y="1621873"/>
            <a:ext cx="8596668" cy="4580453"/>
          </a:xfrm>
        </p:spPr>
        <p:txBody>
          <a:bodyPr>
            <a:normAutofit/>
          </a:bodyPr>
          <a:lstStyle/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Observation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of behaviors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Clinical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Interview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Collateral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information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Secondary Testing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Diagnosis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147" y="356071"/>
            <a:ext cx="10515600" cy="1246392"/>
          </a:xfrm>
        </p:spPr>
        <p:txBody>
          <a:bodyPr>
            <a:noAutofit/>
          </a:bodyPr>
          <a:lstStyle/>
          <a:p>
            <a:r>
              <a:rPr lang="en-US" altLang="en-US" sz="3200" dirty="0">
                <a:solidFill>
                  <a:schemeClr val="accent2">
                    <a:lumMod val="50000"/>
                  </a:schemeClr>
                </a:solidFill>
              </a:rPr>
              <a:t>Assessment is an ongoing process that is PART of treatment, not simply an activity that determines treatment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7730"/>
            <a:ext cx="10515600" cy="4810219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2493675" y="2984205"/>
            <a:ext cx="6522734" cy="89838"/>
          </a:xfrm>
          <a:prstGeom prst="line">
            <a:avLst/>
          </a:prstGeom>
          <a:noFill/>
          <a:ln w="254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065917" y="1717472"/>
            <a:ext cx="746125" cy="2895600"/>
          </a:xfrm>
          <a:prstGeom prst="rect">
            <a:avLst/>
          </a:prstGeom>
          <a:solidFill>
            <a:srgbClr val="FFFFFF"/>
          </a:solid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Haettenschweiler" pitchFamily="34" charset="0"/>
              </a:rPr>
              <a:t>P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Haettenschweiler" pitchFamily="34" charset="0"/>
              </a:rPr>
              <a:t>l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Haettenschweiler" pitchFamily="34" charset="0"/>
              </a:rPr>
              <a:t>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Haettenschweiler" pitchFamily="34" charset="0"/>
              </a:rPr>
              <a:t>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Haettenschweiler" pitchFamily="34" charset="0"/>
              </a:rPr>
              <a:t>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Haettenschweiler" pitchFamily="34" charset="0"/>
              </a:rPr>
              <a:t>m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Haettenschweiler" pitchFamily="34" charset="0"/>
              </a:rPr>
              <a:t>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Haettenschweiler" pitchFamily="34" charset="0"/>
              </a:rPr>
              <a:t>n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Haettenschweiler" pitchFamily="34" charset="0"/>
              </a:rPr>
              <a:t>t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305630" y="2391611"/>
            <a:ext cx="3621386" cy="20313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Matching Variables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Intoxication/Withdrawal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Biomedical Conditions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Emotional/Behavioral Conditions</a:t>
            </a:r>
            <a:endParaRPr lang="en-US" altLang="en-US" sz="1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Readiness</a:t>
            </a:r>
            <a:endParaRPr lang="en-US" altLang="en-US" sz="1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Relapse Potential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Conditions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7798606" y="3074043"/>
            <a:ext cx="0" cy="2203120"/>
          </a:xfrm>
          <a:prstGeom prst="line">
            <a:avLst/>
          </a:prstGeom>
          <a:noFill/>
          <a:ln w="2540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515890" y="4682814"/>
            <a:ext cx="2968421" cy="20313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Modifying Variables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 Orientation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Culture/Language/Ethnicity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Availability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/ Eldercare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3283" y="2114613"/>
            <a:ext cx="2560638" cy="258532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Variables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Preference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of Illness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Treatment Response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History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Status</a:t>
            </a:r>
          </a:p>
        </p:txBody>
      </p:sp>
    </p:spTree>
    <p:extLst>
      <p:ext uri="{BB962C8B-B14F-4D97-AF65-F5344CB8AC3E}">
        <p14:creationId xmlns:p14="http://schemas.microsoft.com/office/powerpoint/2010/main" val="423142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Secondary Assessment Tools - Examples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8177"/>
            <a:ext cx="8596668" cy="5088654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SASSI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- Substance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Abuse Subtle Screening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Inventory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Paper/Pencil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Spanish Version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Cost</a:t>
            </a:r>
          </a:p>
          <a:p>
            <a:pPr marL="457200" lvl="1" indent="0">
              <a:buClr>
                <a:schemeClr val="accent2">
                  <a:lumMod val="50000"/>
                </a:schemeClr>
              </a:buClr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AUDIT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– Alcohol Use Disorders Identification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Test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Oral or paper/Pencil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Multiple Languages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Public Domain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CAGE-AID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Oral or paper/pencil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Multiple Languages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617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Secondary Assessment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Tools – Cont.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7795"/>
            <a:ext cx="8596668" cy="4843827"/>
          </a:xfrm>
        </p:spPr>
        <p:txBody>
          <a:bodyPr/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DAST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– Drug Abuse Screening Test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Oral or paper/pencil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Reproduce with author credit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CRAFFT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Adolescents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Oral or paper/pencil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Public Domain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MAST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– Michigan Alcoholism Screening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Test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Oral or paper/pencil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Public Domain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8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Secondary Assessment Tools –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Resource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0226"/>
            <a:ext cx="8596668" cy="3880773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For additional information specific to substance use (and other) assessment tools: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>
                <a:hlinkClick r:id="rId2"/>
              </a:rPr>
              <a:t>http://</a:t>
            </a:r>
            <a:r>
              <a:rPr lang="en-US" sz="2400" dirty="0" smtClean="0">
                <a:solidFill>
                  <a:schemeClr val="tx1"/>
                </a:solidFill>
                <a:hlinkClick r:id="rId2"/>
              </a:rPr>
              <a:t>lib.adai.washington.edu/instruments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Recognized Criteria - Kansas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Kansas recognizes and mandates the use of the Patient Placement Criteria published by the American Society of Addiction Medicine for the following populations: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Those eligible for Federal Block Grant funding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Medicaid recipients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DUI Evaluations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4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1768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ASAM Patient Placement Criteria	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Guides Assessment across 6 Dimensions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185" y="1462568"/>
            <a:ext cx="8596668" cy="42435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u="sng" dirty="0" smtClean="0"/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r>
              <a:rPr lang="en-US" sz="2100" b="1" u="sng" dirty="0" smtClean="0">
                <a:solidFill>
                  <a:schemeClr val="accent2">
                    <a:lumMod val="50000"/>
                  </a:schemeClr>
                </a:solidFill>
              </a:rPr>
              <a:t>Acute Intoxication and/or Withdrawal 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</a:rPr>
              <a:t>– Assesses the need for stabilization of acute intoxication.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r>
              <a:rPr lang="en-US" sz="2100" b="1" u="sng" dirty="0" smtClean="0">
                <a:solidFill>
                  <a:schemeClr val="accent2">
                    <a:lumMod val="50000"/>
                  </a:schemeClr>
                </a:solidFill>
              </a:rPr>
              <a:t>Biomedical Conditions &amp; Complications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</a:rPr>
              <a:t> – Assesses the need for physical health services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r>
              <a:rPr lang="en-US" sz="2100" b="1" u="sng" dirty="0" smtClean="0">
                <a:solidFill>
                  <a:schemeClr val="accent2">
                    <a:lumMod val="50000"/>
                  </a:schemeClr>
                </a:solidFill>
              </a:rPr>
              <a:t>Emotional, Behavioral, or Cognitive Conditions &amp; Complications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</a:rPr>
              <a:t> – Assesses the need for mental health services.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r>
              <a:rPr lang="en-US" sz="2100" b="1" u="sng" dirty="0" smtClean="0">
                <a:solidFill>
                  <a:schemeClr val="accent2">
                    <a:lumMod val="50000"/>
                  </a:schemeClr>
                </a:solidFill>
              </a:rPr>
              <a:t>Readiness to Change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</a:rPr>
              <a:t> – Assesses the degree of need for motivational enhancement services to engage a person and begin a recovery process.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r>
              <a:rPr lang="en-US" sz="2100" b="1" u="sng" dirty="0" smtClean="0">
                <a:solidFill>
                  <a:schemeClr val="accent2">
                    <a:lumMod val="50000"/>
                  </a:schemeClr>
                </a:solidFill>
              </a:rPr>
              <a:t>Relapse, Continued Use, or Continued Problem Potential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</a:rPr>
              <a:t> – Assesses the need for relapse prevention services.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r>
              <a:rPr lang="en-US" sz="2100" b="1" u="sng" dirty="0" smtClean="0">
                <a:solidFill>
                  <a:schemeClr val="accent2">
                    <a:lumMod val="50000"/>
                  </a:schemeClr>
                </a:solidFill>
              </a:rPr>
              <a:t>Recovery/Living Environment</a:t>
            </a:r>
            <a:r>
              <a:rPr lang="en-US" sz="2100" dirty="0" smtClean="0">
                <a:solidFill>
                  <a:schemeClr val="accent2">
                    <a:lumMod val="50000"/>
                  </a:schemeClr>
                </a:solidFill>
              </a:rPr>
              <a:t> – Assesses the need for specific individualized family or significant other support and services.</a:t>
            </a:r>
            <a:endParaRPr lang="en-US" sz="21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1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1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7334" y="5987033"/>
            <a:ext cx="687560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Source: </a:t>
            </a:r>
            <a:r>
              <a:rPr lang="en-US" sz="1000" dirty="0" err="1">
                <a:solidFill>
                  <a:schemeClr val="accent2">
                    <a:lumMod val="50000"/>
                  </a:schemeClr>
                </a:solidFill>
              </a:rPr>
              <a:t>Mee</a:t>
            </a: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-Lee D, Shulman GD, Fishman MJ, </a:t>
            </a:r>
            <a:r>
              <a:rPr lang="en-US" sz="1000" dirty="0" err="1">
                <a:solidFill>
                  <a:schemeClr val="accent2">
                    <a:lumMod val="50000"/>
                  </a:schemeClr>
                </a:solidFill>
              </a:rPr>
              <a:t>Gastfriend</a:t>
            </a: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 DR, Miller MM, eds.  </a:t>
            </a:r>
            <a:r>
              <a:rPr lang="en-US" sz="1000" i="1" dirty="0">
                <a:solidFill>
                  <a:schemeClr val="accent2">
                    <a:lumMod val="50000"/>
                  </a:schemeClr>
                </a:solidFill>
              </a:rPr>
              <a:t>The ASAM Criteria: Treatment for </a:t>
            </a:r>
            <a:endParaRPr lang="en-US" sz="10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000" i="1" dirty="0" smtClean="0">
                <a:solidFill>
                  <a:schemeClr val="accent2">
                    <a:lumMod val="50000"/>
                  </a:schemeClr>
                </a:solidFill>
              </a:rPr>
              <a:t>Addictive</a:t>
            </a:r>
            <a:r>
              <a:rPr lang="en-US" sz="1000" i="1" dirty="0">
                <a:solidFill>
                  <a:schemeClr val="accent2">
                    <a:lumMod val="50000"/>
                  </a:schemeClr>
                </a:solidFill>
              </a:rPr>
              <a:t>, Substance-Related, and Co-Occurring Conditions</a:t>
            </a: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.  3</a:t>
            </a:r>
            <a:r>
              <a:rPr lang="en-US" sz="1000" baseline="30000" dirty="0">
                <a:solidFill>
                  <a:schemeClr val="accent2">
                    <a:lumMod val="50000"/>
                  </a:schemeClr>
                </a:solidFill>
              </a:rPr>
              <a:t>rd</a:t>
            </a: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 ed. Carson City, NV: The Change Companies; 2013.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256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Using Criteria to Assess Need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75745" y="1469429"/>
            <a:ext cx="4185623" cy="57626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Criteria Are Not …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32452" y="2177264"/>
            <a:ext cx="3896255" cy="3304117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a cookbook or checklist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a substitute for clinical judgement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a determination of length of stay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a way to just start a client in treatment</a:t>
            </a:r>
          </a:p>
          <a:p>
            <a:pPr marL="0" indent="0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974876" y="1469429"/>
            <a:ext cx="4185618" cy="57626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Criteria Are …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989632" y="2046824"/>
            <a:ext cx="4185617" cy="3708934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a method of communication to engage people into treatment and the recovery process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a way to communicate with a client about next steps in their care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a guide to look at an individual’s situation in a holistic manner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a guide to assist a client in moving through the continuum of care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a way to communicate with payer sources about the needs of their members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9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8604" y="3021591"/>
            <a:ext cx="6729243" cy="256849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467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How do I get those darned insurance companies to listen?!?</a:t>
            </a:r>
            <a:endParaRPr lang="en-US" sz="4000" b="1" dirty="0">
              <a:solidFill>
                <a:srgbClr val="00467F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0911" y="1169582"/>
            <a:ext cx="4706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Alternative Title</a:t>
            </a:r>
            <a:endParaRPr lang="en-US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7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Documenting Medical Necessity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Key Components of Documentation: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Multi-Dimensional – Assess across all parts of an individual’s life.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Clear documentation related to the presenting problem.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Answer the phrase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“As evidenced by . . . “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Specify the intended interventions and/or referrals</a:t>
            </a:r>
          </a:p>
        </p:txBody>
      </p:sp>
    </p:spTree>
    <p:extLst>
      <p:ext uri="{BB962C8B-B14F-4D97-AF65-F5344CB8AC3E}">
        <p14:creationId xmlns:p14="http://schemas.microsoft.com/office/powerpoint/2010/main" val="17848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655" y="244548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</a:rPr>
              <a:t>“As Evidenced By…”</a:t>
            </a:r>
            <a:endParaRPr lang="en-US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323367"/>
            <a:ext cx="8596668" cy="71799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57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40" y="2390554"/>
            <a:ext cx="4822675" cy="2743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615" y="2390554"/>
            <a:ext cx="449471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43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Continuum of Care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0720"/>
            <a:ext cx="8596668" cy="47641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Network of Treatment Services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Network of Treatment Providers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Meets individual’s changing needs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Includes clinical and non-clinical modalities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Recovery Oriented Systems of Care (ROSC)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9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Levels of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Care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</a:rPr>
              <a:t>Kansas 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</a:rPr>
              <a:t>urrently 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</a:rPr>
              <a:t>licenses treatment programs to provide the following modalities of care</a:t>
            </a: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Assessment and Referral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Level 0.5 – Early Intervention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At-Risk Individuals who do not meet diagnostic criteria for substance use disorder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Level 1 – Outpatient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Less than 9 hours of service per week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Level 2.1 – Intensive Outpatient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9 hours or more of service per week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3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Levels of Care – Cont.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Level 3.1 – Reintegration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24 hour structure with at least 3 hours per week of alcohol and drug specific counseling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Level 3.3 (Adult) &amp; 3.5 (Adolescent) – Intermediate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24-hour residential care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Level 3.2-WM – Social Detox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Withdrawal Management in a 24-hour support setting</a:t>
            </a:r>
          </a:p>
        </p:txBody>
      </p:sp>
    </p:spTree>
    <p:extLst>
      <p:ext uri="{BB962C8B-B14F-4D97-AF65-F5344CB8AC3E}">
        <p14:creationId xmlns:p14="http://schemas.microsoft.com/office/powerpoint/2010/main" val="12359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Moving through the treatment Continuum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Should Not…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Be based on time spent in treatment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Depend on the number of goals completed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Be determined without input from the client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Be made by a non-clinical system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Should…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Include input from the client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Depend on the client’s ongoing need through multidimensional assessment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Match a client’s specific needs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Provide service at the least restrictive level of care that is safe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8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32628" cy="163569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HELP!!!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should I write down so a Care Manager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(or anyone else for that matter) will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understand my client’s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needs?!?!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4724"/>
            <a:ext cx="10515600" cy="4533751"/>
          </a:xfrm>
        </p:spPr>
        <p:txBody>
          <a:bodyPr>
            <a:normAutofit fontScale="92500"/>
          </a:bodyPr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Remember . . .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lphaU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You are painting a picture of an individual’s need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lphaU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You are communicating with someone who will neither see nor speak to the client about whom you are referring –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DON’T ASSUME ANYTHING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lphaU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Be specific, present observable behaviors and quotations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lphaU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Complete the phrase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“As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videnced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y . . . “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lphaUcPeriod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nclude a multidimensional assessment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lphaU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Specify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the medically/clinically necessary service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types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lphaU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What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goals will the client be working toward achieving?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Service/Treatment/Recovery Planning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4800" dirty="0">
                <a:solidFill>
                  <a:schemeClr val="accent2">
                    <a:lumMod val="50000"/>
                  </a:schemeClr>
                </a:solidFill>
              </a:rPr>
              <a:t>If you don't know where you are 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going, you'll </a:t>
            </a:r>
            <a:r>
              <a:rPr lang="en-US" sz="4800" dirty="0">
                <a:solidFill>
                  <a:schemeClr val="accent2">
                    <a:lumMod val="50000"/>
                  </a:schemeClr>
                </a:solidFill>
              </a:rPr>
              <a:t>end up someplace else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.” </a:t>
            </a:r>
          </a:p>
          <a:p>
            <a:pPr algn="ctr"/>
            <a:endParaRPr lang="en-US" sz="4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Yogi Berra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SMART Treatment Planning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5929"/>
            <a:ext cx="8596668" cy="5168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pecific – What exactly is the outcome I will achieve?</a:t>
            </a:r>
          </a:p>
          <a:p>
            <a:pPr marL="0" indent="0">
              <a:buNone/>
            </a:pPr>
            <a:endParaRPr lang="en-US" sz="2400" b="1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easurable – How will I know when I’ve achieved this goal?</a:t>
            </a:r>
          </a:p>
          <a:p>
            <a:pPr marL="0" indent="0">
              <a:buNone/>
            </a:pPr>
            <a:endParaRPr lang="en-US" sz="2400" b="1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chievable – Is my goal realistic? Can it be accomplished?</a:t>
            </a:r>
          </a:p>
          <a:p>
            <a:pPr marL="0" indent="0">
              <a:buNone/>
            </a:pPr>
            <a:endParaRPr lang="en-US" sz="2400" b="1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elevant – Will the goal help me achieve what I ultimately want?</a:t>
            </a:r>
          </a:p>
          <a:p>
            <a:pPr marL="0" indent="0">
              <a:buNone/>
            </a:pPr>
            <a:endParaRPr lang="en-US" sz="2400" b="1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ime limited – When can I expect to have achieved this goal?</a:t>
            </a:r>
            <a:endParaRPr lang="en-US" sz="24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9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4 Essential Elements </a:t>
            </a:r>
            <a:b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to Good Counseling</a:t>
            </a:r>
            <a:endParaRPr lang="en-US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u="sng" dirty="0" smtClean="0">
                <a:solidFill>
                  <a:schemeClr val="accent2">
                    <a:lumMod val="50000"/>
                  </a:schemeClr>
                </a:solidFill>
              </a:rPr>
              <a:t>WEG +</a:t>
            </a:r>
          </a:p>
          <a:p>
            <a:pPr>
              <a:buFont typeface="+mj-lt"/>
              <a:buAutoNum type="arabicPeriod"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2200" b="1" u="sng" dirty="0" smtClean="0">
                <a:solidFill>
                  <a:schemeClr val="accent2">
                    <a:lumMod val="50000"/>
                  </a:schemeClr>
                </a:solidFill>
              </a:rPr>
              <a:t>W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armth – Caring, Supportive, Welcoming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2200" b="1" u="sng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mpathy – Understanding, Responsiveness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2200" b="1" u="sng" dirty="0" smtClean="0">
                <a:solidFill>
                  <a:schemeClr val="accent2">
                    <a:lumMod val="50000"/>
                  </a:schemeClr>
                </a:solidFill>
              </a:rPr>
              <a:t>G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enuineness – Heartfelt, Sincere, Natural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</a:rPr>
              <a:t>The ability to tell everything you know about your client to a complete stranger who has never seen and never will see them in a clear, consistent manner using absolutely no jargon whatsoever while insuring there is a complete plan for the whole person that includes how they will manage their medical, mental health, housing, and employment issues all the while </a:t>
            </a:r>
            <a:r>
              <a:rPr lang="en-US" sz="1500" b="1" u="sng" dirty="0" smtClean="0">
                <a:solidFill>
                  <a:schemeClr val="accent2">
                    <a:lumMod val="50000"/>
                  </a:schemeClr>
                </a:solidFill>
              </a:rPr>
              <a:t>believing</a:t>
            </a: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</a:rPr>
              <a:t> that the other person has no interest in the wellbeing of the person you are looking at across your desk</a:t>
            </a:r>
            <a:endParaRPr lang="en-US" sz="15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79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7191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Client Driven	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6431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What does the client want to accomplish?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Written in client’s words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Clinical guidance is necessary to connect desires/wants to the problem being addressed.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Celebrate accomplishments and create the opportunity for new achievements.  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Plan should result in an inventory of achievements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7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5926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Discharge/Transition Planning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41" y="1593520"/>
            <a:ext cx="8596668" cy="41693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Answers the question “If services were not available to you after today what needs to be in place so you can make change?”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Begins at Admission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Identifies the Recovery Oriented Systems of Care (ROSC) 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Plans for community based recovery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End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601" y="1658679"/>
            <a:ext cx="5880790" cy="4404916"/>
          </a:xfrm>
        </p:spPr>
      </p:pic>
    </p:spTree>
    <p:extLst>
      <p:ext uri="{BB962C8B-B14F-4D97-AF65-F5344CB8AC3E}">
        <p14:creationId xmlns:p14="http://schemas.microsoft.com/office/powerpoint/2010/main" val="402931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1318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we all learned in school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106704"/>
            <a:ext cx="2907388" cy="2743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806" y="2106704"/>
            <a:ext cx="2784911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717" y="2106704"/>
            <a:ext cx="277971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50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is our work???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Understanding Systems and Recovery Oriented Systems of Care (ROSC)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Helping people accomplish </a:t>
            </a:r>
            <a:r>
              <a:rPr lang="en-US" sz="2800" b="1" u="sng" dirty="0" smtClean="0">
                <a:solidFill>
                  <a:schemeClr val="accent2">
                    <a:lumMod val="50000"/>
                  </a:schemeClr>
                </a:solidFill>
              </a:rPr>
              <a:t>their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goals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Bridging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Teaching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Not Assuming ANYTHING!!!</a:t>
            </a:r>
          </a:p>
        </p:txBody>
      </p:sp>
    </p:spTree>
    <p:extLst>
      <p:ext uri="{BB962C8B-B14F-4D97-AF65-F5344CB8AC3E}">
        <p14:creationId xmlns:p14="http://schemas.microsoft.com/office/powerpoint/2010/main" val="36873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237" y="1205092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accent2">
                    <a:lumMod val="50000"/>
                  </a:schemeClr>
                </a:solidFill>
              </a:rPr>
              <a:t>“As for the future, your task is not to foresee it, but to enable it.” </a:t>
            </a:r>
            <a:endParaRPr lang="en-US" sz="4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Antoine </a:t>
            </a:r>
            <a:r>
              <a:rPr lang="en-US" sz="4800" b="1" dirty="0">
                <a:solidFill>
                  <a:schemeClr val="accent2">
                    <a:lumMod val="50000"/>
                  </a:schemeClr>
                </a:solidFill>
              </a:rPr>
              <a:t>de Saint </a:t>
            </a:r>
            <a:r>
              <a:rPr lang="en-US" sz="4800" b="1" dirty="0" err="1">
                <a:solidFill>
                  <a:schemeClr val="accent2">
                    <a:lumMod val="50000"/>
                  </a:schemeClr>
                </a:solidFill>
              </a:rPr>
              <a:t>Exupery</a:t>
            </a:r>
            <a:endParaRPr lang="en-US" sz="4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9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is Medical Necessity	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Medicare defines it as:</a:t>
            </a:r>
          </a:p>
          <a:p>
            <a:pPr marL="0" indent="0">
              <a:buNone/>
            </a:pP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Services or supplies that are needed for the diagnosis or treatment of your medical condition and meet accepted standards of medical practice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is Medical Necessity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1591"/>
            <a:ext cx="8596668" cy="4389772"/>
          </a:xfrm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</a:rPr>
              <a:t>general definition of medical necessity is: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Services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requested are needed to identify or treat an illness that has been diagnosed or suspected. 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Clr>
                <a:schemeClr val="accent2">
                  <a:lumMod val="50000"/>
                </a:schemeClr>
              </a:buClr>
              <a:buAutoNum type="arabicPeriod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Treatment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services are consistent with: </a:t>
            </a:r>
          </a:p>
          <a:p>
            <a:pPr marL="971550" lvl="1" indent="-514350">
              <a:buClr>
                <a:schemeClr val="accent2">
                  <a:lumMod val="50000"/>
                </a:schemeClr>
              </a:buClr>
              <a:buAutoNum type="alphaLcPeriod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diagnosis and treatment of the condition (‘experimental treatments’ are disallowed) 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971550" lvl="1" indent="-514350">
              <a:buClr>
                <a:schemeClr val="accent2">
                  <a:lumMod val="50000"/>
                </a:schemeClr>
              </a:buClr>
              <a:buAutoNum type="alphaLcPeriod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standards of good medical practice 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Treatment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services required are for other than convenience.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Public 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Policy Statement on Managed Care, Addiction Medicine and Parity: Supplement for Physicians and Others on the Step-by-step Utilization Review Process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do we need to consider Medical Necessity	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Defines observed conditions and problems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Determines level of treatment need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Provides a method of communication between service providers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Gives information to Managed Care Organizations for Utilization review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IT ALLOWS TREATING PROVIDERS TO GET PAID!!!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3777</TotalTime>
  <Words>1400</Words>
  <Application>Microsoft Office PowerPoint</Application>
  <PresentationFormat>Widescreen</PresentationFormat>
  <Paragraphs>249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Haettenschweiler</vt:lpstr>
      <vt:lpstr>MV Boli</vt:lpstr>
      <vt:lpstr>Trebuchet MS</vt:lpstr>
      <vt:lpstr>Wingdings</vt:lpstr>
      <vt:lpstr>Wingdings 3</vt:lpstr>
      <vt:lpstr>Facet</vt:lpstr>
      <vt:lpstr>Using Medical Necessity to Improve Client Outcomes</vt:lpstr>
      <vt:lpstr>PowerPoint Presentation</vt:lpstr>
      <vt:lpstr>4 Essential Elements  to Good Counseling</vt:lpstr>
      <vt:lpstr>What we all learned in school</vt:lpstr>
      <vt:lpstr>What is our work???</vt:lpstr>
      <vt:lpstr>PowerPoint Presentation</vt:lpstr>
      <vt:lpstr>What is Medical Necessity </vt:lpstr>
      <vt:lpstr>What is Medical Necessity</vt:lpstr>
      <vt:lpstr>Why do we need to consider Medical Necessity </vt:lpstr>
      <vt:lpstr>How is Medical Necessity Determined? </vt:lpstr>
      <vt:lpstr>When do we need to think about Medical Necessity?</vt:lpstr>
      <vt:lpstr>Assessment </vt:lpstr>
      <vt:lpstr>Assessment is an ongoing process that is PART of treatment, not simply an activity that determines treatment.</vt:lpstr>
      <vt:lpstr>Secondary Assessment Tools - Examples</vt:lpstr>
      <vt:lpstr>Secondary Assessment Tools – Cont.</vt:lpstr>
      <vt:lpstr>Secondary Assessment Tools – Resource</vt:lpstr>
      <vt:lpstr>Recognized Criteria - Kansas</vt:lpstr>
      <vt:lpstr>ASAM Patient Placement Criteria   Guides Assessment across 6 Dimensions</vt:lpstr>
      <vt:lpstr>Using Criteria to Assess Need</vt:lpstr>
      <vt:lpstr>Documenting Medical Necessity</vt:lpstr>
      <vt:lpstr>“As Evidenced By…”</vt:lpstr>
      <vt:lpstr>PowerPoint Presentation</vt:lpstr>
      <vt:lpstr>Continuum of Care</vt:lpstr>
      <vt:lpstr>Levels of Care Kansas currently licenses treatment programs to provide the following modalities of care:</vt:lpstr>
      <vt:lpstr>Levels of Care – Cont.</vt:lpstr>
      <vt:lpstr>Moving through the treatment Continuum</vt:lpstr>
      <vt:lpstr>HELP!!! What should I write down so a Care Manager (or anyone else for that matter) will understand my client’s needs?!?!</vt:lpstr>
      <vt:lpstr>Service/Treatment/Recovery Planning</vt:lpstr>
      <vt:lpstr>SMART Treatment Planning</vt:lpstr>
      <vt:lpstr>Client Driven </vt:lpstr>
      <vt:lpstr>Discharge/Transition Planning</vt:lpstr>
      <vt:lpstr>The End</vt:lpstr>
    </vt:vector>
  </TitlesOfParts>
  <Company>UMKC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Rockford, Deborah</dc:creator>
  <cp:lastModifiedBy>Jodi Reilly</cp:lastModifiedBy>
  <cp:revision>75</cp:revision>
  <cp:lastPrinted>2016-08-24T20:03:40Z</cp:lastPrinted>
  <dcterms:created xsi:type="dcterms:W3CDTF">2016-01-27T19:53:05Z</dcterms:created>
  <dcterms:modified xsi:type="dcterms:W3CDTF">2016-08-29T20:41:25Z</dcterms:modified>
</cp:coreProperties>
</file>